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1"/>
  </p:sldMasterIdLst>
  <p:notesMasterIdLst>
    <p:notesMasterId r:id="rId59"/>
  </p:notesMasterIdLst>
  <p:handoutMasterIdLst>
    <p:handoutMasterId r:id="rId60"/>
  </p:handoutMasterIdLst>
  <p:sldIdLst>
    <p:sldId id="256" r:id="rId2"/>
    <p:sldId id="344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396" r:id="rId55"/>
    <p:sldId id="397" r:id="rId56"/>
    <p:sldId id="398" r:id="rId57"/>
    <p:sldId id="399" r:id="rId5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23C00"/>
    <a:srgbClr val="FFF1E4"/>
    <a:srgbClr val="FFE5CB"/>
    <a:srgbClr val="66CCFF"/>
    <a:srgbClr val="A40000"/>
    <a:srgbClr val="0033CC"/>
    <a:srgbClr val="CC99FF"/>
    <a:srgbClr val="99FF66"/>
    <a:srgbClr val="6699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65" autoAdjust="0"/>
    <p:restoredTop sz="98450" autoAdjust="0"/>
  </p:normalViewPr>
  <p:slideViewPr>
    <p:cSldViewPr>
      <p:cViewPr varScale="1">
        <p:scale>
          <a:sx n="105" d="100"/>
          <a:sy n="105" d="100"/>
        </p:scale>
        <p:origin x="-512" y="-96"/>
      </p:cViewPr>
      <p:guideLst>
        <p:guide orient="horz" pos="2160"/>
        <p:guide pos="2822"/>
      </p:guideLst>
    </p:cSldViewPr>
  </p:slideViewPr>
  <p:outlineViewPr>
    <p:cViewPr>
      <p:scale>
        <a:sx n="33" d="100"/>
        <a:sy n="33" d="100"/>
      </p:scale>
      <p:origin x="0" y="50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2681-C581-F644-AAF5-C092E01AA013}" type="datetimeFigureOut">
              <a:rPr lang="en-US" smtClean="0"/>
              <a:t>4/7/15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581D9-7090-374C-A542-C325CF1D3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00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164504C-A0F5-524D-82C6-1B8158989A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68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charset="0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4F0376-0E54-9843-B673-E00D6670E8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53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2BDC82CD-30B2-1348-96D0-860A277DEA53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0"/>
            <a:ext cx="8686800" cy="1143000"/>
            <a:chOff x="176" y="96"/>
            <a:chExt cx="5472" cy="1008"/>
          </a:xfrm>
        </p:grpSpPr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pic>
        <p:nvPicPr>
          <p:cNvPr id="29709" name="Picture 13" descr="SJSU-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1097318" y="6263609"/>
            <a:ext cx="1638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Computer</a:t>
            </a:r>
            <a:r>
              <a:rPr lang="en-US" sz="1000" baseline="0" dirty="0" smtClean="0"/>
              <a:t> Science Dept.</a:t>
            </a:r>
          </a:p>
          <a:p>
            <a:r>
              <a:rPr lang="en-US" sz="1000" baseline="0" dirty="0" smtClean="0"/>
              <a:t>Spring 2015: April 7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749049" y="6263609"/>
            <a:ext cx="192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CS 235: User Interface</a:t>
            </a:r>
            <a:r>
              <a:rPr lang="en-US" sz="1000" baseline="0" dirty="0" smtClean="0"/>
              <a:t> Design</a:t>
            </a:r>
            <a:br>
              <a:rPr lang="en-US" sz="1000" baseline="0" dirty="0" smtClean="0"/>
            </a:br>
            <a:r>
              <a:rPr lang="en-US" sz="1000" baseline="0" dirty="0" smtClean="0"/>
              <a:t>© R. Mak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jsu.edu/~ma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BM_1401" TargetMode="External"/><Relationship Id="rId4" Type="http://schemas.openxmlformats.org/officeDocument/2006/relationships/hyperlink" Target="http://www.cs.sjsu.edu/~mak/1401/" TargetMode="External"/><Relationship Id="rId5" Type="http://schemas.openxmlformats.org/officeDocument/2006/relationships/hyperlink" Target="http://ed-thelen.org/1401Project/1401RestorationPag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mputerhistory.org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hyperlink" Target="http://www.computerhistory.org/babbage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dnuggets.com/datasets/index.html" TargetMode="External"/><Relationship Id="rId4" Type="http://schemas.openxmlformats.org/officeDocument/2006/relationships/hyperlink" Target="https://www.kaggle.com/competitions" TargetMode="External"/><Relationship Id="rId5" Type="http://schemas.openxmlformats.org/officeDocument/2006/relationships/hyperlink" Target="http://www.visualizing.org/data/browse" TargetMode="External"/><Relationship Id="rId6" Type="http://schemas.openxmlformats.org/officeDocument/2006/relationships/hyperlink" Target="http://datavisualization.ch/datasets/" TargetMode="External"/><Relationship Id="rId7" Type="http://schemas.openxmlformats.org/officeDocument/2006/relationships/hyperlink" Target="http://www.idvbook.com/teaching-aid/data-sets/" TargetMode="External"/><Relationship Id="rId8" Type="http://schemas.openxmlformats.org/officeDocument/2006/relationships/hyperlink" Target="http://blog.visual.ly/data-sources/" TargetMode="External"/><Relationship Id="rId9" Type="http://schemas.openxmlformats.org/officeDocument/2006/relationships/hyperlink" Target="https://www.google.com/publicdata/director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chive.ics.uci.edu/ml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CS </a:t>
            </a:r>
            <a:r>
              <a:rPr lang="en-US" sz="3200" dirty="0" smtClean="0"/>
              <a:t>235: User Interface Design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April </a:t>
            </a:r>
            <a:r>
              <a:rPr lang="en-US" sz="2400" dirty="0" smtClean="0"/>
              <a:t>7 </a:t>
            </a:r>
            <a:r>
              <a:rPr lang="en-US" sz="2400" dirty="0" smtClean="0"/>
              <a:t>Class </a:t>
            </a:r>
            <a:r>
              <a:rPr lang="en-US" sz="2400" dirty="0"/>
              <a:t>Meeting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dirty="0"/>
              <a:t>Department of Computer Science</a:t>
            </a:r>
            <a:br>
              <a:rPr lang="en-US" dirty="0"/>
            </a:br>
            <a:r>
              <a:rPr lang="en-US" dirty="0"/>
              <a:t>San Jose State University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smtClean="0"/>
              <a:t>Spring 2015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Instructor: Ron Mak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hlinkClick r:id="rId2"/>
              </a:rPr>
              <a:t>www.cs.sjsu.edu/~mak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27550"/>
            <a:ext cx="11541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53" name="Picture 5" descr="sjsu_logo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4591050"/>
            <a:ext cx="1096962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</a:t>
            </a:r>
            <a:r>
              <a:rPr lang="en-US" dirty="0" smtClean="0"/>
              <a:t>In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Option: Sign in with a PIN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httpatomoreillycomsourceoreillyimages2021813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25" y="1965976"/>
            <a:ext cx="4535898" cy="39776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45" y="2697488"/>
            <a:ext cx="16901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Personal Capital</a:t>
            </a:r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49414" y="2697488"/>
            <a:ext cx="8231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Frost</a:t>
            </a:r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598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Signing in should not necessarily </a:t>
            </a:r>
            <a:br>
              <a:rPr lang="en-US" dirty="0" smtClean="0"/>
            </a:br>
            <a:r>
              <a:rPr lang="en-US" dirty="0" smtClean="0"/>
              <a:t>be the first step.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Consider asking the user to sign in</a:t>
            </a:r>
            <a:br>
              <a:rPr lang="en-US" dirty="0" smtClean="0"/>
            </a:br>
            <a:r>
              <a:rPr lang="en-US" dirty="0" smtClean="0"/>
              <a:t>only when authentication is necessary.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59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67" y="1295400"/>
            <a:ext cx="3931922" cy="4876770"/>
          </a:xfrm>
        </p:spPr>
        <p:txBody>
          <a:bodyPr/>
          <a:lstStyle/>
          <a:p>
            <a:r>
              <a:rPr lang="en-US" dirty="0" smtClean="0"/>
              <a:t>Ask for the minimum number of inputs.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Each additional field lowers form conversion.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Test to validate fields as they’re being entered.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 descr="httpatomoreillycomsourceoreillyimages2021821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96" y="1325903"/>
            <a:ext cx="4796537" cy="42061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69268" y="5623536"/>
            <a:ext cx="216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Rove and Kirk for iOS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06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06" y="1295400"/>
            <a:ext cx="8503873" cy="579137"/>
          </a:xfrm>
        </p:spPr>
        <p:txBody>
          <a:bodyPr/>
          <a:lstStyle/>
          <a:p>
            <a:r>
              <a:rPr lang="en-US" dirty="0" smtClean="0"/>
              <a:t>Inform users about problems as soon as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 descr="httpatomoreillycomsourceoreillyimages2021841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86" y="1965976"/>
            <a:ext cx="4755332" cy="40969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0196" y="2606049"/>
            <a:ext cx="8231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</a:t>
            </a:r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8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Don’t have redundant fields.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httpatomoreillycomsourceoreillyimages2021819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708" y="1783098"/>
            <a:ext cx="5110297" cy="44027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62" y="2788927"/>
            <a:ext cx="1177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NOOK</a:t>
            </a:r>
          </a:p>
          <a:p>
            <a:r>
              <a:rPr lang="en-US" dirty="0" smtClean="0"/>
              <a:t>for Android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23731" y="2788927"/>
            <a:ext cx="110869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LearnVest</a:t>
            </a:r>
            <a:endParaRPr lang="en-US" dirty="0" smtClean="0"/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846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1295400"/>
            <a:ext cx="3383288" cy="4511014"/>
          </a:xfrm>
        </p:spPr>
        <p:txBody>
          <a:bodyPr/>
          <a:lstStyle/>
          <a:p>
            <a:r>
              <a:rPr lang="en-US" dirty="0" smtClean="0"/>
              <a:t>During the registration process:</a:t>
            </a:r>
          </a:p>
          <a:p>
            <a:pPr lvl="5"/>
            <a:endParaRPr lang="en-US" dirty="0" smtClean="0"/>
          </a:p>
          <a:p>
            <a:pPr lvl="1"/>
            <a:r>
              <a:rPr lang="en-US" dirty="0" smtClean="0"/>
              <a:t>Keep the user in the application </a:t>
            </a:r>
            <a:br>
              <a:rPr lang="en-US" dirty="0" smtClean="0"/>
            </a:br>
            <a:r>
              <a:rPr lang="en-US" dirty="0" smtClean="0"/>
              <a:t>if possible.</a:t>
            </a:r>
          </a:p>
          <a:p>
            <a:pPr lvl="6"/>
            <a:endParaRPr lang="en-US" dirty="0" smtClean="0"/>
          </a:p>
          <a:p>
            <a:pPr lvl="1"/>
            <a:r>
              <a:rPr lang="en-US" dirty="0" smtClean="0"/>
              <a:t>Linking to an external web page can be problematical.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 descr="httpatomoreillycomsourceoreillyimages2021839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317" y="1234463"/>
            <a:ext cx="5260755" cy="4297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29195" y="5623536"/>
            <a:ext cx="2465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Fitbit</a:t>
            </a:r>
            <a:r>
              <a:rPr lang="en-US" dirty="0" smtClean="0"/>
              <a:t> for Windows Phone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459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95400"/>
            <a:ext cx="8503873" cy="579137"/>
          </a:xfrm>
        </p:spPr>
        <p:txBody>
          <a:bodyPr/>
          <a:lstStyle/>
          <a:p>
            <a:r>
              <a:rPr lang="en-US" dirty="0" smtClean="0"/>
              <a:t>Horizontal labels can get truncated or overlapped.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 descr="httpatomoreillycomsourceoreillyimages2021827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91" y="1874537"/>
            <a:ext cx="5563158" cy="42365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937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45" y="1295400"/>
            <a:ext cx="8229600" cy="579137"/>
          </a:xfrm>
        </p:spPr>
        <p:txBody>
          <a:bodyPr/>
          <a:lstStyle/>
          <a:p>
            <a:r>
              <a:rPr lang="en-US" dirty="0" smtClean="0"/>
              <a:t>Use vertically aligned labels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 descr="httpatomoreillycomsourceoreillyimages2021829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856" y="1965976"/>
            <a:ext cx="4810436" cy="42257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67" y="2971805"/>
            <a:ext cx="19800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Remember the Milk </a:t>
            </a:r>
          </a:p>
          <a:p>
            <a:pPr algn="r"/>
            <a:r>
              <a:rPr lang="en-US" dirty="0" smtClean="0"/>
              <a:t>for Android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23731" y="2971805"/>
            <a:ext cx="11820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Fancy</a:t>
            </a:r>
          </a:p>
          <a:p>
            <a:r>
              <a:rPr lang="en-US" dirty="0" smtClean="0"/>
              <a:t>for Android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09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Show progress during multi-step forms.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httpatomoreillycomsourceoreillyimages2021855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46" y="1874537"/>
            <a:ext cx="6675097" cy="3912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10" y="5806414"/>
            <a:ext cx="1884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PayPal for Android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793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</a:t>
            </a:r>
            <a:r>
              <a:rPr lang="en-US" dirty="0" smtClean="0"/>
              <a:t>Step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65" y="1295400"/>
            <a:ext cx="3291805" cy="2316478"/>
          </a:xfrm>
        </p:spPr>
        <p:txBody>
          <a:bodyPr/>
          <a:lstStyle/>
          <a:p>
            <a:r>
              <a:rPr lang="en-US" dirty="0" smtClean="0"/>
              <a:t>Indicate the current step number and </a:t>
            </a:r>
            <a:br>
              <a:rPr lang="en-US" dirty="0" smtClean="0"/>
            </a:br>
            <a:r>
              <a:rPr lang="en-US" dirty="0" smtClean="0"/>
              <a:t>the total number of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 descr="httpatomoreillycomsourceoreillyimages2021857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90" y="1234464"/>
            <a:ext cx="5100406" cy="4480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0488" y="5714975"/>
            <a:ext cx="2123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SnipSnap</a:t>
            </a:r>
            <a:r>
              <a:rPr lang="en-US" dirty="0" smtClean="0"/>
              <a:t> for Android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0780" y="5714975"/>
            <a:ext cx="2020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Priceline for Android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65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EBE10-432E-064A-91F9-C806971AAEDF}" type="slidenum">
              <a:rPr lang="en-US"/>
              <a:pPr/>
              <a:t>2</a:t>
            </a:fld>
            <a:endParaRPr lang="en-US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Unofficial Field Trip</a:t>
            </a:r>
          </a:p>
        </p:txBody>
      </p:sp>
      <p:sp>
        <p:nvSpPr>
          <p:cNvPr id="640003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B23C00"/>
                </a:solidFill>
              </a:rPr>
              <a:t>Computer History Museum in Mt. View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hlinkClick r:id="rId2"/>
              </a:rPr>
              <a:t>http://www.computerhistory.org/</a:t>
            </a:r>
            <a:endParaRPr lang="en-US" sz="2000" dirty="0"/>
          </a:p>
          <a:p>
            <a:pPr lvl="4">
              <a:lnSpc>
                <a:spcPct val="90000"/>
              </a:lnSpc>
            </a:pPr>
            <a:endParaRPr lang="en-US" sz="1100" dirty="0"/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33CC"/>
                </a:solidFill>
              </a:rPr>
              <a:t>Saturday, </a:t>
            </a:r>
            <a:r>
              <a:rPr lang="en-US" sz="2400" b="1" dirty="0" smtClean="0">
                <a:solidFill>
                  <a:srgbClr val="0033CC"/>
                </a:solidFill>
              </a:rPr>
              <a:t>May 9, </a:t>
            </a:r>
            <a:r>
              <a:rPr lang="en-US" sz="2400" b="1" dirty="0">
                <a:solidFill>
                  <a:srgbClr val="0033CC"/>
                </a:solidFill>
              </a:rPr>
              <a:t>11:30 – closing time</a:t>
            </a:r>
          </a:p>
          <a:p>
            <a:pPr lvl="4">
              <a:lnSpc>
                <a:spcPct val="90000"/>
              </a:lnSpc>
            </a:pPr>
            <a:endParaRPr lang="en-US" sz="1100" dirty="0">
              <a:solidFill>
                <a:schemeClr val="folHlink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 dirty="0"/>
              <a:t>Special free admission.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Do a self-guided tour of the new </a:t>
            </a:r>
            <a:r>
              <a:rPr lang="en-US" sz="2000" dirty="0">
                <a:solidFill>
                  <a:srgbClr val="B23C00"/>
                </a:solidFill>
              </a:rPr>
              <a:t>Revolution </a:t>
            </a:r>
            <a:r>
              <a:rPr lang="en-US" sz="2000" dirty="0"/>
              <a:t>exhibit.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See a life-size working model of Charles Babbage</a:t>
            </a:r>
            <a:r>
              <a:rPr lang="ja-JP" altLang="en-US" sz="2000" dirty="0">
                <a:latin typeface="Arial"/>
              </a:rPr>
              <a:t>’</a:t>
            </a:r>
            <a:r>
              <a:rPr lang="en-US" sz="2000" dirty="0"/>
              <a:t>s </a:t>
            </a:r>
            <a:br>
              <a:rPr lang="en-US" sz="2000" dirty="0"/>
            </a:br>
            <a:r>
              <a:rPr lang="en-US" sz="2000" dirty="0">
                <a:solidFill>
                  <a:srgbClr val="B23C00"/>
                </a:solidFill>
              </a:rPr>
              <a:t>Difference Engine </a:t>
            </a:r>
            <a:r>
              <a:rPr lang="en-US" sz="2000" dirty="0"/>
              <a:t>in operation, a hand-cranked mechanical computer designed in the early 1800s.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Experience a fully restored </a:t>
            </a:r>
            <a:r>
              <a:rPr lang="en-US" sz="2000" dirty="0">
                <a:solidFill>
                  <a:srgbClr val="B23C00"/>
                </a:solidFill>
              </a:rPr>
              <a:t>IBM 1401 </a:t>
            </a:r>
            <a:r>
              <a:rPr lang="en-US" sz="2000" dirty="0"/>
              <a:t>mainframe computer </a:t>
            </a:r>
            <a:br>
              <a:rPr lang="en-US" sz="2000" dirty="0"/>
            </a:br>
            <a:r>
              <a:rPr lang="en-US" sz="2000" dirty="0"/>
              <a:t>from the early 1960s in operation.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General info: </a:t>
            </a:r>
            <a:r>
              <a:rPr lang="en-US" sz="1800" dirty="0">
                <a:hlinkClick r:id="rId3"/>
              </a:rPr>
              <a:t>http://en.wikipedia.org/wiki/IBM_1401</a:t>
            </a:r>
            <a:endParaRPr lang="en-US" sz="1800" dirty="0"/>
          </a:p>
          <a:p>
            <a:pPr lvl="2">
              <a:lnSpc>
                <a:spcPct val="90000"/>
              </a:lnSpc>
            </a:pPr>
            <a:r>
              <a:rPr lang="en-US" sz="1800" dirty="0"/>
              <a:t>My summer seminar: </a:t>
            </a:r>
            <a:r>
              <a:rPr lang="en-US" sz="1800" dirty="0">
                <a:hlinkClick r:id="rId4"/>
              </a:rPr>
              <a:t>http://www.cs.sjsu.edu/~mak/1401/</a:t>
            </a:r>
            <a:endParaRPr lang="en-US" sz="1800" dirty="0"/>
          </a:p>
          <a:p>
            <a:pPr lvl="2">
              <a:lnSpc>
                <a:spcPct val="90000"/>
              </a:lnSpc>
            </a:pPr>
            <a:r>
              <a:rPr lang="en-US" sz="1800" dirty="0"/>
              <a:t>Restoration: </a:t>
            </a:r>
            <a:r>
              <a:rPr lang="en-US" sz="1800" dirty="0">
                <a:hlinkClick r:id="rId5"/>
              </a:rPr>
              <a:t>http://ed-thelen.org/1401Project/1401RestorationPage.html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96826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0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0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0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00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00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00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00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Use drill-down to see more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 descr="httpatomoreillycomsourceoreillyimages2021863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25" y="1874537"/>
            <a:ext cx="5069803" cy="4297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318" y="2423171"/>
            <a:ext cx="1177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TurboTax</a:t>
            </a:r>
          </a:p>
          <a:p>
            <a:r>
              <a:rPr lang="en-US" dirty="0" smtClean="0"/>
              <a:t>for Android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76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/>
              <a:t>Don’t let poor UX design deter users from doing a sales checkout on their smartphones.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 descr="httpatomoreillycomsourceoreillyimages2021869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3" y="2240293"/>
            <a:ext cx="6126413" cy="35910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49049" y="5897853"/>
            <a:ext cx="1895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North Face for iOS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94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/>
              <a:t>Prepopulate the checkout form </a:t>
            </a:r>
            <a:br>
              <a:rPr lang="en-US" dirty="0" smtClean="0"/>
            </a:br>
            <a:r>
              <a:rPr lang="en-US" dirty="0" smtClean="0"/>
              <a:t>for a signed-in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 descr="httpatomoreillycomsourceoreillyimages2021871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3" y="2240293"/>
            <a:ext cx="6126413" cy="35910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31927" y="5897853"/>
            <a:ext cx="1621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Expedia for iOS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221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Checkout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/>
              <a:t>Offer sign in and registration options,</a:t>
            </a:r>
            <a:br>
              <a:rPr lang="en-US" dirty="0" smtClean="0"/>
            </a:br>
            <a:r>
              <a:rPr lang="en-US" dirty="0" smtClean="0"/>
              <a:t>along with guest checkout.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 descr="httpatomoreillycomsourceoreillyimages2021873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64" y="2240293"/>
            <a:ext cx="4571950" cy="4009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3074" y="2606049"/>
            <a:ext cx="8231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</a:t>
            </a:r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40853" y="2606049"/>
            <a:ext cx="9412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Walmart</a:t>
            </a:r>
            <a:endParaRPr lang="en-US" dirty="0" smtClean="0"/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349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402088"/>
          </a:xfrm>
        </p:spPr>
        <p:txBody>
          <a:bodyPr/>
          <a:lstStyle/>
          <a:p>
            <a:r>
              <a:rPr lang="en-US" dirty="0" smtClean="0"/>
              <a:t>Streamline the checkout process.</a:t>
            </a:r>
          </a:p>
          <a:p>
            <a:pPr lvl="1"/>
            <a:r>
              <a:rPr lang="en-US" dirty="0" smtClean="0"/>
              <a:t>Consolidate multiple screens into one screen.</a:t>
            </a:r>
          </a:p>
          <a:p>
            <a:pPr lvl="1"/>
            <a:r>
              <a:rPr lang="en-US" dirty="0" smtClean="0"/>
              <a:t>Use drill-down to screens for additional input.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 descr="httpatomoreillycomsourceoreillyimages2021875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91" y="2697488"/>
            <a:ext cx="5927936" cy="34746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3001" y="3337561"/>
            <a:ext cx="8231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Haute </a:t>
            </a:r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759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Provide time-saving 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 descr="httpatomoreillycomsourceoreillyimages2021877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47" y="1842182"/>
            <a:ext cx="4937706" cy="43299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8757" y="2423171"/>
            <a:ext cx="8231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Gilt</a:t>
            </a:r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32292" y="2423171"/>
            <a:ext cx="9034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RuLaLa</a:t>
            </a:r>
            <a:endParaRPr lang="en-US" dirty="0" smtClean="0"/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74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Offer express checkout options.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 descr="httpatomoreillycomsourceoreillyimages2021881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47" y="1794370"/>
            <a:ext cx="4992228" cy="43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8757" y="2331732"/>
            <a:ext cx="8231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Gilt</a:t>
            </a:r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23731" y="2331732"/>
            <a:ext cx="1177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Newegg</a:t>
            </a:r>
          </a:p>
          <a:p>
            <a:r>
              <a:rPr lang="en-US" dirty="0" smtClean="0"/>
              <a:t>for Android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07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Offer in-store checkout using a smartphone.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 descr="httpatomoreillycomsourceoreillyimages2021891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69" y="1874537"/>
            <a:ext cx="6126413" cy="4363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395" y="2697488"/>
            <a:ext cx="1256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Apple Store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39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 descr="httpatomoreillycomsourceoreillyimages2021893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80" y="1234464"/>
            <a:ext cx="7143672" cy="4571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51781" y="5833616"/>
            <a:ext cx="4248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Mattel’s Virtual Toy Store in </a:t>
            </a:r>
            <a:r>
              <a:rPr lang="en-US" dirty="0" err="1" smtClean="0"/>
              <a:t>Walmart</a:t>
            </a:r>
            <a:r>
              <a:rPr lang="en-US" dirty="0" smtClean="0"/>
              <a:t> Canada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621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Calculator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Use well-aligned fields.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 descr="httpatomoreillycomsourceoreillyimages2021899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69" y="1874537"/>
            <a:ext cx="5394901" cy="4000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3147" y="5897853"/>
            <a:ext cx="2370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Valspar Paint Calculator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37756" y="5897853"/>
            <a:ext cx="212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Behr Paint Calculator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073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07F9F-75FB-734F-93BE-FC66D57B09D2}" type="slidenum">
              <a:rPr lang="en-US"/>
              <a:pPr/>
              <a:t>3</a:t>
            </a:fld>
            <a:endParaRPr lang="en-US"/>
          </a:p>
        </p:txBody>
      </p:sp>
      <p:sp>
        <p:nvSpPr>
          <p:cNvPr id="64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Unofficial Field Trip</a:t>
            </a:r>
            <a:endParaRPr lang="en-US" i="1" dirty="0"/>
          </a:p>
        </p:txBody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The new </a:t>
            </a:r>
            <a:r>
              <a:rPr lang="en-US" sz="2400" dirty="0">
                <a:solidFill>
                  <a:srgbClr val="B23C00"/>
                </a:solidFill>
              </a:rPr>
              <a:t>Revolution </a:t>
            </a:r>
            <a:r>
              <a:rPr lang="en-US" sz="2400" dirty="0"/>
              <a:t>exhibit is now open!</a:t>
            </a:r>
          </a:p>
          <a:p>
            <a:pPr lvl="1"/>
            <a:r>
              <a:rPr lang="en-US" sz="2000" dirty="0"/>
              <a:t>Walk through a timeline of the </a:t>
            </a:r>
            <a:br>
              <a:rPr lang="en-US" sz="2000" dirty="0"/>
            </a:br>
            <a:r>
              <a:rPr lang="en-US" sz="2000" dirty="0"/>
              <a:t>First 2000 Years of Computing History.</a:t>
            </a:r>
          </a:p>
          <a:p>
            <a:pPr lvl="1"/>
            <a:r>
              <a:rPr lang="en-US" sz="2000" dirty="0"/>
              <a:t>Historic computer systems, data processing equipment, </a:t>
            </a:r>
            <a:br>
              <a:rPr lang="en-US" sz="2000" dirty="0"/>
            </a:br>
            <a:r>
              <a:rPr lang="en-US" sz="2000" dirty="0"/>
              <a:t>and other artifacts.</a:t>
            </a:r>
          </a:p>
          <a:p>
            <a:pPr lvl="1"/>
            <a:r>
              <a:rPr lang="en-US" sz="2000" dirty="0"/>
              <a:t>Small theater presentations.</a:t>
            </a:r>
          </a:p>
        </p:txBody>
      </p:sp>
      <p:pic>
        <p:nvPicPr>
          <p:cNvPr id="64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38" y="3154363"/>
            <a:ext cx="39465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549650"/>
            <a:ext cx="3535363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43078" name="Text Box 6"/>
          <p:cNvSpPr txBox="1">
            <a:spLocks noChangeArrowheads="1"/>
          </p:cNvSpPr>
          <p:nvPr/>
        </p:nvSpPr>
        <p:spPr bwMode="auto">
          <a:xfrm>
            <a:off x="7589838" y="5500688"/>
            <a:ext cx="1096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b="0">
                <a:latin typeface="Arial" charset="0"/>
              </a:rPr>
              <a:t>Atanasoff-Berry </a:t>
            </a:r>
          </a:p>
          <a:p>
            <a:r>
              <a:rPr lang="en-US" sz="1000" b="0">
                <a:latin typeface="Arial" charset="0"/>
              </a:rPr>
              <a:t>Computer </a:t>
            </a:r>
          </a:p>
        </p:txBody>
      </p:sp>
      <p:sp>
        <p:nvSpPr>
          <p:cNvPr id="643079" name="Text Box 7"/>
          <p:cNvSpPr txBox="1">
            <a:spLocks noChangeArrowheads="1"/>
          </p:cNvSpPr>
          <p:nvPr/>
        </p:nvSpPr>
        <p:spPr bwMode="auto">
          <a:xfrm>
            <a:off x="731838" y="5349875"/>
            <a:ext cx="66198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1000" b="0">
                <a:latin typeface="Arial" charset="0"/>
              </a:rPr>
              <a:t>Hollerith</a:t>
            </a:r>
          </a:p>
          <a:p>
            <a:pPr algn="r"/>
            <a:r>
              <a:rPr lang="en-US" sz="1000" b="0">
                <a:latin typeface="Arial" charset="0"/>
              </a:rPr>
              <a:t>Census</a:t>
            </a:r>
          </a:p>
          <a:p>
            <a:pPr algn="r"/>
            <a:r>
              <a:rPr lang="en-US" sz="1000" b="0">
                <a:latin typeface="Arial" charset="0"/>
              </a:rPr>
              <a:t>Machine</a:t>
            </a:r>
          </a:p>
        </p:txBody>
      </p:sp>
    </p:spTree>
    <p:extLst>
      <p:ext uri="{BB962C8B-B14F-4D97-AF65-F5344CB8AC3E}">
        <p14:creationId xmlns:p14="http://schemas.microsoft.com/office/powerpoint/2010/main" val="50462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Calculator </a:t>
            </a:r>
            <a:r>
              <a:rPr lang="en-US" dirty="0" smtClean="0"/>
              <a:t>Forms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20994" cy="579137"/>
          </a:xfrm>
        </p:spPr>
        <p:txBody>
          <a:bodyPr/>
          <a:lstStyle/>
          <a:p>
            <a:r>
              <a:rPr lang="en-US" dirty="0" smtClean="0"/>
              <a:t>Use interactive data visualizations if appropriate.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 descr="httpatomoreillycomsourceoreillyimages2021902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81" y="1874537"/>
            <a:ext cx="4892226" cy="4297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3074" y="2240293"/>
            <a:ext cx="1177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TaxCaster</a:t>
            </a:r>
            <a:endParaRPr lang="en-US" dirty="0" smtClean="0"/>
          </a:p>
          <a:p>
            <a:r>
              <a:rPr lang="en-US" dirty="0" smtClean="0"/>
              <a:t>for Android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75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Ask for the minimum number of inputs.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 descr="httpatomoreillycomsourceoreillyimages2021908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79" y="1874537"/>
            <a:ext cx="7366634" cy="4023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7637" y="5897853"/>
            <a:ext cx="3605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American Airlines for Windows Phone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21364" y="5897853"/>
            <a:ext cx="2591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Kayak for Windows Phone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998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</a:t>
            </a:r>
            <a:r>
              <a:rPr lang="en-US" dirty="0" smtClean="0"/>
              <a:t>Forms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95400"/>
            <a:ext cx="8412434" cy="579137"/>
          </a:xfrm>
        </p:spPr>
        <p:txBody>
          <a:bodyPr/>
          <a:lstStyle/>
          <a:p>
            <a:r>
              <a:rPr lang="en-US" dirty="0" smtClean="0"/>
              <a:t>Display results as the user enters search criteria.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httpatomoreillycomsourceoreillyimages2021910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64" y="1874537"/>
            <a:ext cx="4937706" cy="43299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3074" y="2331732"/>
            <a:ext cx="8231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Zillow</a:t>
            </a:r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3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Forms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Implicit search: Make automatic suggestions.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 descr="httpatomoreillycomsourceoreillyimages2021916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57" y="1874537"/>
            <a:ext cx="6707929" cy="39318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49049" y="5806414"/>
            <a:ext cx="1872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OpenTable</a:t>
            </a:r>
            <a:r>
              <a:rPr lang="en-US" dirty="0" smtClean="0"/>
              <a:t> for iOS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32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forms can’t fit on a single screen.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B23C00"/>
                </a:solidFill>
              </a:rPr>
              <a:t>long scrolling page </a:t>
            </a:r>
            <a:r>
              <a:rPr lang="en-US" dirty="0" smtClean="0"/>
              <a:t>is better than </a:t>
            </a:r>
            <a:br>
              <a:rPr lang="en-US" dirty="0" smtClean="0"/>
            </a:br>
            <a:r>
              <a:rPr lang="en-US" dirty="0" smtClean="0"/>
              <a:t>a form broken up over multiple pages.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Where do you put the command button?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94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</a:t>
            </a:r>
            <a:r>
              <a:rPr lang="en-US" dirty="0" smtClean="0"/>
              <a:t>Form Guidelines: iOS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036331"/>
          </a:xfrm>
        </p:spPr>
        <p:txBody>
          <a:bodyPr/>
          <a:lstStyle/>
          <a:p>
            <a:r>
              <a:rPr lang="en-US" dirty="0" smtClean="0"/>
              <a:t>Command button at the top right</a:t>
            </a:r>
          </a:p>
          <a:p>
            <a:r>
              <a:rPr lang="en-US" dirty="0" smtClean="0"/>
              <a:t>Escape button (Back or Cancel) at the top left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 descr="httpatomoreillycomsourceoreillyimages2021918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52" y="2331732"/>
            <a:ext cx="5900575" cy="34586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3147" y="5806414"/>
            <a:ext cx="1184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HauteLook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06244" y="5806414"/>
            <a:ext cx="846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Square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83668" y="5806414"/>
            <a:ext cx="143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Lemon Wallet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301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Form Guidelines: </a:t>
            </a:r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Command button in the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 descr="httpatomoreillycomsourceoreillyimages2021924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47" y="1874537"/>
            <a:ext cx="4937706" cy="433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318" y="2514610"/>
            <a:ext cx="982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Ancestry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40853" y="2514610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Notif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72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Form Guidelines: </a:t>
            </a:r>
            <a:r>
              <a:rPr lang="en-US" dirty="0" smtClean="0"/>
              <a:t>Windows Phone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Command button in the App Bar at the bottom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 descr="httpatomoreillycomsourceoreillyimages2021920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69" y="1874537"/>
            <a:ext cx="5303462" cy="43488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0196" y="2514610"/>
            <a:ext cx="595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23731" y="2514610"/>
            <a:ext cx="1154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Innerfence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030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95400"/>
            <a:ext cx="8412433" cy="4835525"/>
          </a:xfrm>
        </p:spPr>
        <p:txBody>
          <a:bodyPr/>
          <a:lstStyle/>
          <a:p>
            <a:r>
              <a:rPr lang="en-US" dirty="0" smtClean="0"/>
              <a:t>What not to do.</a:t>
            </a:r>
          </a:p>
          <a:p>
            <a:r>
              <a:rPr lang="en-US" dirty="0" smtClean="0"/>
              <a:t>Pitfalls to avoid.</a:t>
            </a:r>
          </a:p>
          <a:p>
            <a:r>
              <a:rPr lang="en-US" dirty="0" smtClean="0"/>
              <a:t>Commonly reinvented bad solutions to problems.</a:t>
            </a:r>
          </a:p>
          <a:p>
            <a:r>
              <a:rPr lang="en-US" dirty="0" smtClean="0"/>
              <a:t>Poor attempt to convert a web app to mobile.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Examples:</a:t>
            </a:r>
            <a:endParaRPr lang="en-US" dirty="0"/>
          </a:p>
          <a:p>
            <a:pPr lvl="1"/>
            <a:r>
              <a:rPr lang="en-US" dirty="0" smtClean="0"/>
              <a:t>Nonstandard menu location.</a:t>
            </a:r>
          </a:p>
          <a:p>
            <a:pPr lvl="1"/>
            <a:r>
              <a:rPr lang="en-US" dirty="0" smtClean="0"/>
              <a:t>Hard-to-read text.</a:t>
            </a:r>
          </a:p>
          <a:p>
            <a:pPr lvl="1"/>
            <a:r>
              <a:rPr lang="en-US" dirty="0" smtClean="0"/>
              <a:t>Too many colors.</a:t>
            </a:r>
          </a:p>
          <a:p>
            <a:pPr lvl="1"/>
            <a:r>
              <a:rPr lang="en-US" dirty="0" smtClean="0"/>
              <a:t>Too hard to navigate.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19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</a:t>
            </a:r>
            <a:r>
              <a:rPr lang="en-US" dirty="0" smtClean="0"/>
              <a:t>Pattern: Novel Notions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 descr="httpatomoreillycomsourceoreillyimages2022560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79" y="1874537"/>
            <a:ext cx="7157731" cy="3854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49049" y="5714975"/>
            <a:ext cx="1883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NBC News for iOS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Bad attempt to incorporate the company logo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03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68571-9CEC-6840-A683-D5DB394DB211}" type="slidenum">
              <a:rPr lang="en-US"/>
              <a:pPr/>
              <a:t>4</a:t>
            </a:fld>
            <a:endParaRPr lang="en-US"/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Unofficial Field Trip</a:t>
            </a:r>
            <a:endParaRPr lang="en-US" i="1"/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563" y="1295400"/>
            <a:ext cx="3932237" cy="460245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B23C00"/>
                </a:solidFill>
              </a:rPr>
              <a:t>Babbage Difference Engine</a:t>
            </a:r>
            <a:r>
              <a:rPr lang="en-US" sz="2000" dirty="0"/>
              <a:t>, fully </a:t>
            </a:r>
            <a:r>
              <a:rPr lang="en-US" sz="2000" dirty="0" smtClean="0"/>
              <a:t>operational.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Hand-cranked mechanical computer.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Computed polynomial functions.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Designed by </a:t>
            </a:r>
            <a:r>
              <a:rPr lang="en-US" sz="1800" dirty="0">
                <a:solidFill>
                  <a:srgbClr val="B23C00"/>
                </a:solidFill>
              </a:rPr>
              <a:t>Charles Babbage </a:t>
            </a:r>
            <a:r>
              <a:rPr lang="en-US" sz="1800" dirty="0"/>
              <a:t>in the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early </a:t>
            </a:r>
            <a:r>
              <a:rPr lang="en-US" sz="1800" dirty="0"/>
              <a:t>to mid 1800s.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Arguably the </a:t>
            </a:r>
            <a:r>
              <a:rPr lang="en-US" sz="1600" dirty="0" smtClean="0"/>
              <a:t>world</a:t>
            </a:r>
            <a:r>
              <a:rPr lang="en-US" sz="1600" dirty="0" smtClean="0">
                <a:latin typeface="Arial"/>
              </a:rPr>
              <a:t>’</a:t>
            </a:r>
            <a:r>
              <a:rPr lang="en-US" sz="1600" dirty="0" smtClean="0"/>
              <a:t>s </a:t>
            </a:r>
            <a:br>
              <a:rPr lang="en-US" sz="1600" dirty="0" smtClean="0"/>
            </a:br>
            <a:r>
              <a:rPr lang="en-US" sz="1600" dirty="0" smtClean="0"/>
              <a:t>first </a:t>
            </a:r>
            <a:r>
              <a:rPr lang="en-US" sz="1600" dirty="0"/>
              <a:t>computer scientist,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lived </a:t>
            </a:r>
            <a:r>
              <a:rPr lang="en-US" sz="1600" dirty="0"/>
              <a:t>1791-1871.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He </a:t>
            </a:r>
            <a:r>
              <a:rPr lang="en-US" sz="1800" dirty="0" smtClean="0"/>
              <a:t>wasn</a:t>
            </a:r>
            <a:r>
              <a:rPr lang="en-US" sz="1800" dirty="0" smtClean="0">
                <a:latin typeface="Arial"/>
              </a:rPr>
              <a:t>’</a:t>
            </a:r>
            <a:r>
              <a:rPr lang="en-US" sz="1800" dirty="0" smtClean="0"/>
              <a:t>t </a:t>
            </a:r>
            <a:r>
              <a:rPr lang="en-US" sz="1800" dirty="0"/>
              <a:t>able to build it because he lost his funding.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B23C00"/>
                </a:solidFill>
              </a:rPr>
              <a:t>Live demo at 1</a:t>
            </a:r>
            <a:r>
              <a:rPr lang="en-US" sz="2400" b="1" dirty="0" smtClean="0">
                <a:solidFill>
                  <a:srgbClr val="B23C00"/>
                </a:solidFill>
              </a:rPr>
              <a:t>:00</a:t>
            </a:r>
            <a:endParaRPr lang="en-US" sz="2400" b="1" dirty="0">
              <a:solidFill>
                <a:srgbClr val="B23C00"/>
              </a:solidFill>
            </a:endParaRPr>
          </a:p>
        </p:txBody>
      </p:sp>
      <p:pic>
        <p:nvPicPr>
          <p:cNvPr id="642052" name="Picture 4" descr="tn_P10103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263" y="1235075"/>
            <a:ext cx="4646612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2053" name="Rectangle 5"/>
          <p:cNvSpPr>
            <a:spLocks noChangeArrowheads="1"/>
          </p:cNvSpPr>
          <p:nvPr/>
        </p:nvSpPr>
        <p:spPr bwMode="auto">
          <a:xfrm>
            <a:off x="4846638" y="4983163"/>
            <a:ext cx="411443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469900" indent="-469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charset="0"/>
              <a:buChar char="o"/>
            </a:pPr>
            <a:r>
              <a:rPr lang="en-US" sz="2000" b="0" dirty="0">
                <a:latin typeface="Arial" charset="0"/>
              </a:rPr>
              <a:t>His plans survived and this working model was built.</a:t>
            </a:r>
          </a:p>
          <a:p>
            <a:pPr marL="908050" lvl="1" indent="-436563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0"/>
              <a:buChar char="n"/>
            </a:pPr>
            <a:r>
              <a:rPr lang="en-US" sz="2000" b="0" dirty="0">
                <a:latin typeface="Arial" charset="0"/>
              </a:rPr>
              <a:t>Includes a working printer!</a:t>
            </a:r>
          </a:p>
        </p:txBody>
      </p:sp>
      <p:sp>
        <p:nvSpPr>
          <p:cNvPr id="642054" name="Text Box 6"/>
          <p:cNvSpPr txBox="1">
            <a:spLocks noChangeArrowheads="1"/>
          </p:cNvSpPr>
          <p:nvPr/>
        </p:nvSpPr>
        <p:spPr bwMode="auto">
          <a:xfrm>
            <a:off x="4937756" y="5897853"/>
            <a:ext cx="39481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0" dirty="0">
                <a:latin typeface="Arial" charset="0"/>
                <a:hlinkClick r:id="rId3"/>
              </a:rPr>
              <a:t>http://www.computerhistory.org/babbage/</a:t>
            </a:r>
            <a:r>
              <a:rPr lang="en-US" sz="1600" b="0" dirty="0"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6938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2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Anti-Pattern: </a:t>
            </a:r>
            <a:r>
              <a:rPr lang="en-US" dirty="0" smtClean="0"/>
              <a:t>Skeuomorphic Cuteness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68" y="1295401"/>
            <a:ext cx="8595266" cy="487698"/>
          </a:xfrm>
        </p:spPr>
        <p:txBody>
          <a:bodyPr/>
          <a:lstStyle/>
          <a:p>
            <a:r>
              <a:rPr lang="en-US" dirty="0" smtClean="0"/>
              <a:t>Bad attempt to simulate an airplane window shade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 descr="httpatomoreillycomsourceoreillyimages2022564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42" y="1874537"/>
            <a:ext cx="4996317" cy="4389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879" y="2331732"/>
            <a:ext cx="15189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Alaska Airlines</a:t>
            </a:r>
          </a:p>
          <a:p>
            <a:r>
              <a:rPr lang="en-US" dirty="0" smtClean="0"/>
              <a:t>for Android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49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Anti-Pattern: </a:t>
            </a:r>
            <a:r>
              <a:rPr lang="en-US" dirty="0" smtClean="0"/>
              <a:t>Nonstandard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07" y="1295401"/>
            <a:ext cx="8503826" cy="487698"/>
          </a:xfrm>
        </p:spPr>
        <p:txBody>
          <a:bodyPr/>
          <a:lstStyle/>
          <a:p>
            <a:r>
              <a:rPr lang="en-US" dirty="0" smtClean="0"/>
              <a:t>Unusual card navigation using a bottom scrollbar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 descr="httpatomoreillycomsourceoreillyimages2022566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03" y="1874537"/>
            <a:ext cx="5029145" cy="4325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879" y="2331732"/>
            <a:ext cx="15189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Alaska Airlines</a:t>
            </a:r>
          </a:p>
          <a:p>
            <a:r>
              <a:rPr lang="en-US" dirty="0" smtClean="0"/>
              <a:t>for Android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86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Anti-Pattern: </a:t>
            </a:r>
            <a:r>
              <a:rPr lang="en-US" dirty="0" smtClean="0"/>
              <a:t>Needless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How to remove nonintuitive “Chat </a:t>
            </a:r>
            <a:r>
              <a:rPr lang="en-US" dirty="0"/>
              <a:t>H</a:t>
            </a:r>
            <a:r>
              <a:rPr lang="en-US" dirty="0" smtClean="0"/>
              <a:t>eads”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 descr="httpatomoreillycomsourceoreillyimages2022579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64" y="1874537"/>
            <a:ext cx="5029144" cy="4332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0196" y="2240293"/>
            <a:ext cx="10951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Facebook</a:t>
            </a:r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15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Anti-Pattern: Needless </a:t>
            </a:r>
            <a:r>
              <a:rPr lang="en-US" dirty="0" smtClean="0"/>
              <a:t>Complexity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Nonintuitive gestures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 descr="httpatomoreillycomsourceoreillyimages2022583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40" y="1905781"/>
            <a:ext cx="6700537" cy="4174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62" y="2697488"/>
            <a:ext cx="10779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iTranslate</a:t>
            </a:r>
            <a:endParaRPr lang="en-US" dirty="0" smtClean="0"/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008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Anti-Pattern: Bad Navigation Controls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 descr="httpatomoreillycomsourceoreillyimages2022587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01" y="1234464"/>
            <a:ext cx="7448645" cy="46410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4805" y="5897853"/>
            <a:ext cx="1324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 for iOS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74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1163"/>
            <a:ext cx="8320994" cy="655637"/>
          </a:xfrm>
        </p:spPr>
        <p:txBody>
          <a:bodyPr/>
          <a:lstStyle/>
          <a:p>
            <a:r>
              <a:rPr lang="en-US" dirty="0"/>
              <a:t>Anti-Pattern: Bad Navigation </a:t>
            </a:r>
            <a:r>
              <a:rPr lang="en-US" dirty="0" smtClean="0"/>
              <a:t>Controls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iOS-style controls in Android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 descr="httpatomoreillycomsourceoreillyimages2022589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47" y="1874537"/>
            <a:ext cx="4937706" cy="4254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40" y="2423171"/>
            <a:ext cx="1177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Conqu</a:t>
            </a:r>
            <a:endParaRPr lang="en-US" dirty="0" smtClean="0"/>
          </a:p>
          <a:p>
            <a:r>
              <a:rPr lang="en-US" dirty="0" smtClean="0"/>
              <a:t>for Android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32292" y="2423171"/>
            <a:ext cx="1177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DailyBurn</a:t>
            </a:r>
            <a:endParaRPr lang="en-US" dirty="0" smtClean="0"/>
          </a:p>
          <a:p>
            <a:r>
              <a:rPr lang="en-US" dirty="0" smtClean="0"/>
              <a:t>for Android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210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Anti-Pattern: </a:t>
            </a:r>
            <a:r>
              <a:rPr lang="en-US" dirty="0" smtClean="0"/>
              <a:t>Hidden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20994" cy="579137"/>
          </a:xfrm>
        </p:spPr>
        <p:txBody>
          <a:bodyPr/>
          <a:lstStyle/>
          <a:p>
            <a:r>
              <a:rPr lang="en-US" dirty="0" smtClean="0"/>
              <a:t>Brightness control under the font properties icon.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 descr="httpatomoreillycomsourceoreillyimages2022595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46" y="1874537"/>
            <a:ext cx="5003019" cy="43102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9985" y="2788927"/>
            <a:ext cx="8231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Kindle</a:t>
            </a:r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82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Anti-Pattern: </a:t>
            </a:r>
            <a:r>
              <a:rPr lang="en-US" dirty="0" smtClean="0"/>
              <a:t>Mental Model Mismatch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464"/>
            <a:ext cx="8229600" cy="1036332"/>
          </a:xfrm>
        </p:spPr>
        <p:txBody>
          <a:bodyPr/>
          <a:lstStyle/>
          <a:p>
            <a:r>
              <a:rPr lang="en-US" dirty="0" smtClean="0"/>
              <a:t>ABC News misuses a globe for navigation.</a:t>
            </a:r>
          </a:p>
          <a:p>
            <a:r>
              <a:rPr lang="en-US" dirty="0" smtClean="0"/>
              <a:t>Geo Walk’s globe provides geographic context.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 descr="httpatomoreillycomsourceoreillyimages2022603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52" y="2331732"/>
            <a:ext cx="5852096" cy="3898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45" y="2697488"/>
            <a:ext cx="117662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ABC News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iPad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89487" y="2697488"/>
            <a:ext cx="10951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Geo Walk</a:t>
            </a:r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051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Anti-Pattern: </a:t>
            </a:r>
            <a:r>
              <a:rPr lang="en-US" dirty="0" smtClean="0"/>
              <a:t>Idiot Boxes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Useless or disruptive prompting dialog boxes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 descr="httpatomoreillycomsourceoreillyimages2022607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98" y="1874537"/>
            <a:ext cx="5029145" cy="4325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8757" y="2331732"/>
            <a:ext cx="16214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Jamie Oliver’s</a:t>
            </a:r>
          </a:p>
          <a:p>
            <a:r>
              <a:rPr lang="en-US" dirty="0" smtClean="0"/>
              <a:t>Recipes for iOS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779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Anti-Pattern: Idiot </a:t>
            </a:r>
            <a:r>
              <a:rPr lang="en-US" dirty="0" smtClean="0"/>
              <a:t>Boxes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4" descr="httpatomoreillycomsourceoreillyimages2022611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52" y="1234464"/>
            <a:ext cx="5760657" cy="49630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62" y="1783098"/>
            <a:ext cx="8231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Haute</a:t>
            </a:r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98048" y="1783098"/>
            <a:ext cx="960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 the </a:t>
            </a:r>
          </a:p>
          <a:p>
            <a:r>
              <a:rPr lang="en-US" dirty="0" smtClean="0"/>
              <a:t>Runway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34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CC978-AE9A-B94A-9604-2AB99A982B65}" type="slidenum">
              <a:rPr lang="en-US"/>
              <a:pPr/>
              <a:t>5</a:t>
            </a:fld>
            <a:endParaRPr lang="en-US"/>
          </a:p>
        </p:txBody>
      </p:sp>
      <p:sp>
        <p:nvSpPr>
          <p:cNvPr id="64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Unofficial Field Trip</a:t>
            </a:r>
            <a:endParaRPr lang="en-US" i="1"/>
          </a:p>
        </p:txBody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240791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B23C00"/>
                </a:solidFill>
              </a:rPr>
              <a:t>IBM 1401 computer</a:t>
            </a:r>
            <a:r>
              <a:rPr lang="en-US" sz="2400" dirty="0"/>
              <a:t>, fully restored and operational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 small transistor-based mainframe computer.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Extremely popular with small businesses in the late 1950s </a:t>
            </a:r>
            <a:br>
              <a:rPr lang="en-US" sz="2000" dirty="0"/>
            </a:br>
            <a:r>
              <a:rPr lang="en-US" sz="2000" dirty="0"/>
              <a:t>through the mid 1960s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Maximum of 16K bytes of memory.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800 card/minute card reader (wire brushes).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600 line/minute line printer (impact).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6 magnetic tape drives, no disk drives.</a:t>
            </a:r>
          </a:p>
          <a:p>
            <a:pPr lvl="2">
              <a:lnSpc>
                <a:spcPct val="80000"/>
              </a:lnSpc>
            </a:pPr>
            <a:endParaRPr lang="en-US" sz="1800" dirty="0"/>
          </a:p>
        </p:txBody>
      </p:sp>
      <p:pic>
        <p:nvPicPr>
          <p:cNvPr id="641028" name="Picture 4" descr="IBM1401_TapeSystem_M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3611878"/>
            <a:ext cx="6584950" cy="26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89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1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Anti-Pattern: </a:t>
            </a:r>
            <a:r>
              <a:rPr lang="en-US" dirty="0" smtClean="0"/>
              <a:t>Chart Junk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4" descr="httpatomoreillycomsourceoreillyimages2022613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27" y="1325903"/>
            <a:ext cx="7631206" cy="47548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67" y="1691659"/>
            <a:ext cx="910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WTFViz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76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Anti-Pattern: Chart </a:t>
            </a:r>
            <a:r>
              <a:rPr lang="en-US" dirty="0" smtClean="0"/>
              <a:t>Junk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4" descr="httpatomoreillycomsourceoreillyimages2022617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3" y="1325903"/>
            <a:ext cx="6067905" cy="47236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806" y="1874537"/>
            <a:ext cx="1177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OOKLA </a:t>
            </a:r>
          </a:p>
          <a:p>
            <a:r>
              <a:rPr lang="en-US" dirty="0" err="1" smtClean="0"/>
              <a:t>Speedtest</a:t>
            </a:r>
            <a:endParaRPr lang="en-US" dirty="0"/>
          </a:p>
          <a:p>
            <a:r>
              <a:rPr lang="en-US" dirty="0" smtClean="0"/>
              <a:t>for Android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80926" y="1874537"/>
            <a:ext cx="9259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Cashish</a:t>
            </a:r>
            <a:endParaRPr lang="en-US" dirty="0"/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47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Anti-Pattern: Chart Junk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" name="Picture 4" descr="httpatomoreillycomsourceoreillyimages2022619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57" y="1234464"/>
            <a:ext cx="6675047" cy="49498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991" y="1823040"/>
            <a:ext cx="93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</a:t>
            </a:r>
          </a:p>
          <a:p>
            <a:r>
              <a:rPr lang="en-US" dirty="0" smtClean="0"/>
              <a:t>Buddy</a:t>
            </a:r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55243" y="1823040"/>
            <a:ext cx="823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Heart</a:t>
            </a:r>
          </a:p>
          <a:p>
            <a:r>
              <a:rPr lang="en-US" dirty="0" smtClean="0"/>
              <a:t>Pal</a:t>
            </a:r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49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Anti-Pattern: Chart Junk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320994" cy="1036332"/>
          </a:xfrm>
        </p:spPr>
        <p:txBody>
          <a:bodyPr/>
          <a:lstStyle/>
          <a:p>
            <a:r>
              <a:rPr lang="en-US" dirty="0" smtClean="0"/>
              <a:t>Pie charts are a poor fit for smartphone screens.</a:t>
            </a:r>
          </a:p>
          <a:p>
            <a:pPr lvl="1"/>
            <a:r>
              <a:rPr lang="en-US" dirty="0" smtClean="0"/>
              <a:t>Hard to show both the chart and its legend.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 4" descr="httpatomoreillycomsourceoreillyimages2022621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86" y="2240293"/>
            <a:ext cx="4725196" cy="39618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0145" y="2756160"/>
            <a:ext cx="16673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Phonealytics</a:t>
            </a:r>
            <a:r>
              <a:rPr lang="en-US" dirty="0" smtClean="0"/>
              <a:t> for</a:t>
            </a:r>
          </a:p>
          <a:p>
            <a:r>
              <a:rPr lang="en-US" dirty="0" smtClean="0"/>
              <a:t>Windows Phone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40853" y="2756160"/>
            <a:ext cx="15988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Chart design</a:t>
            </a:r>
          </a:p>
          <a:p>
            <a:r>
              <a:rPr lang="en-US" dirty="0" smtClean="0"/>
              <a:t>concept for iOS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468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Anti-Pattern: Chart Junk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Pie charts can be done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4" descr="httpatomoreillycomsourceoreillyimages2022623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25" y="1874537"/>
            <a:ext cx="4846267" cy="42498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36" y="2331732"/>
            <a:ext cx="8916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Roambi</a:t>
            </a:r>
            <a:endParaRPr lang="en-US" dirty="0" smtClean="0"/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841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Anti-Pattern: </a:t>
            </a:r>
            <a:r>
              <a:rPr lang="en-US" dirty="0" smtClean="0"/>
              <a:t>Too Many Buttons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4" descr="httpatomoreillycomsourceoreillyimages2022627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30" y="1234464"/>
            <a:ext cx="6631216" cy="49377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62" y="1783098"/>
            <a:ext cx="11275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Visual PKI</a:t>
            </a:r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15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Anti-Pattern: Too Many </a:t>
            </a:r>
            <a:r>
              <a:rPr lang="en-US" dirty="0" smtClean="0"/>
              <a:t>Buttons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6" name="Picture 5" descr="httpatomoreillycomsourceoreillyimages2022629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52" y="1234464"/>
            <a:ext cx="5760657" cy="49630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45" y="1783098"/>
            <a:ext cx="1177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Redfin</a:t>
            </a:r>
            <a:endParaRPr lang="en-US" dirty="0" smtClean="0"/>
          </a:p>
          <a:p>
            <a:r>
              <a:rPr lang="en-US" dirty="0" smtClean="0"/>
              <a:t>for Android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98048" y="1783098"/>
            <a:ext cx="8231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Zillow</a:t>
            </a:r>
          </a:p>
          <a:p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846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Anti-Pattern: </a:t>
            </a:r>
            <a:r>
              <a:rPr lang="en-US" dirty="0" smtClean="0"/>
              <a:t>Poor Platform 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Bad direct design port from iOS to Android.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Picture 4" descr="httpatomoreillycomsourceoreillyimages2022637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25" y="1874537"/>
            <a:ext cx="4937706" cy="43299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318" y="2240293"/>
            <a:ext cx="1177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Behr Paint</a:t>
            </a:r>
          </a:p>
          <a:p>
            <a:r>
              <a:rPr lang="en-US" dirty="0" smtClean="0"/>
              <a:t>for Android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850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Sources of Data for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“</a:t>
            </a:r>
            <a:r>
              <a:rPr lang="en-US" dirty="0">
                <a:solidFill>
                  <a:srgbClr val="B23C00"/>
                </a:solidFill>
              </a:rPr>
              <a:t>datasets for data visualization</a:t>
            </a:r>
            <a:r>
              <a:rPr lang="en-US" dirty="0"/>
              <a:t>” </a:t>
            </a:r>
            <a:endParaRPr lang="en-US" dirty="0" smtClean="0"/>
          </a:p>
          <a:p>
            <a:pPr lvl="4"/>
            <a:endParaRPr lang="en-US" dirty="0"/>
          </a:p>
          <a:p>
            <a:r>
              <a:rPr lang="en-US" u="sng" dirty="0" smtClean="0">
                <a:hlinkClick r:id="rId2"/>
              </a:rPr>
              <a:t>http</a:t>
            </a:r>
            <a:r>
              <a:rPr lang="en-US" u="sng" dirty="0">
                <a:hlinkClick r:id="rId2"/>
              </a:rPr>
              <a:t>://archive.ics.uci.edu/ml</a:t>
            </a:r>
            <a:r>
              <a:rPr lang="en-US" u="sng" dirty="0" smtClean="0">
                <a:hlinkClick r:id="rId2"/>
              </a:rPr>
              <a:t>/</a:t>
            </a:r>
            <a:endParaRPr lang="en-US" u="sng" dirty="0" smtClean="0"/>
          </a:p>
          <a:p>
            <a:r>
              <a:rPr lang="en-US" dirty="0">
                <a:hlinkClick r:id="rId3"/>
              </a:rPr>
              <a:t>http://www.kdnuggets.com/datasets/</a:t>
            </a:r>
            <a:r>
              <a:rPr lang="en-US" dirty="0" smtClean="0">
                <a:hlinkClick r:id="rId3"/>
              </a:rPr>
              <a:t>index.html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4"/>
              </a:rPr>
              <a:t>https://www.kaggle.com/</a:t>
            </a:r>
            <a:r>
              <a:rPr lang="en-US" dirty="0" smtClean="0">
                <a:hlinkClick r:id="rId4"/>
              </a:rPr>
              <a:t>competitions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5"/>
              </a:rPr>
              <a:t>http://www.visualizing.org/data/</a:t>
            </a:r>
            <a:r>
              <a:rPr lang="en-US" dirty="0" smtClean="0">
                <a:hlinkClick r:id="rId5"/>
              </a:rPr>
              <a:t>browse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6"/>
              </a:rPr>
              <a:t>http://datavisualization.ch/datasets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7"/>
              </a:rPr>
              <a:t>http://www.idvbook.com/teaching-aid/data-sets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8"/>
              </a:rPr>
              <a:t>http://blog.visual.ly/data-sources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>
                <a:hlinkClick r:id="rId9"/>
              </a:rPr>
              <a:t>https://www.google.com/publicdata/</a:t>
            </a:r>
            <a:r>
              <a:rPr lang="en-US" dirty="0" smtClean="0">
                <a:hlinkClick r:id="rId9"/>
              </a:rPr>
              <a:t>directory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50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Solicit input from users: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sign in</a:t>
            </a:r>
          </a:p>
          <a:p>
            <a:pPr lvl="1"/>
            <a:r>
              <a:rPr lang="en-US" dirty="0" smtClean="0"/>
              <a:t>registration</a:t>
            </a:r>
          </a:p>
          <a:p>
            <a:pPr lvl="1"/>
            <a:r>
              <a:rPr lang="en-US" dirty="0" smtClean="0"/>
              <a:t>checkout</a:t>
            </a:r>
          </a:p>
          <a:p>
            <a:pPr lvl="1"/>
            <a:r>
              <a:rPr lang="en-US" dirty="0" smtClean="0"/>
              <a:t>calculation</a:t>
            </a:r>
          </a:p>
          <a:p>
            <a:pPr lvl="1"/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multi-step</a:t>
            </a:r>
          </a:p>
          <a:p>
            <a:pPr lvl="1"/>
            <a:r>
              <a:rPr lang="en-US" dirty="0" smtClean="0"/>
              <a:t>long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22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Abandonment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928" y="1295400"/>
            <a:ext cx="3657605" cy="3230868"/>
          </a:xfrm>
        </p:spPr>
        <p:txBody>
          <a:bodyPr/>
          <a:lstStyle/>
          <a:p>
            <a:r>
              <a:rPr lang="en-US" dirty="0" smtClean="0"/>
              <a:t>A serious problem.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A user gives up before completing a form.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Information is not submitted.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httpatomoreillycomsourceoreillyimages2021797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27" y="1325903"/>
            <a:ext cx="5270684" cy="42976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6471" y="4617707"/>
            <a:ext cx="19525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Poor form design:</a:t>
            </a:r>
          </a:p>
          <a:p>
            <a:r>
              <a:rPr lang="en-US" dirty="0" smtClean="0"/>
              <a:t>American Airlines</a:t>
            </a:r>
          </a:p>
          <a:p>
            <a:r>
              <a:rPr lang="en-US" dirty="0" smtClean="0"/>
              <a:t>Flight Booking</a:t>
            </a:r>
          </a:p>
          <a:p>
            <a:r>
              <a:rPr lang="en-US" dirty="0" smtClean="0"/>
              <a:t>on Windows Phone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463" y="626360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611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3474727" cy="4602452"/>
          </a:xfrm>
        </p:spPr>
        <p:txBody>
          <a:bodyPr/>
          <a:lstStyle/>
          <a:p>
            <a:r>
              <a:rPr lang="en-US" dirty="0" smtClean="0"/>
              <a:t>Ask for only the </a:t>
            </a:r>
            <a:r>
              <a:rPr lang="en-US" dirty="0" smtClean="0">
                <a:solidFill>
                  <a:srgbClr val="B23300"/>
                </a:solidFill>
              </a:rPr>
              <a:t>minimum number </a:t>
            </a:r>
            <a:r>
              <a:rPr lang="en-US" dirty="0" smtClean="0"/>
              <a:t>of inputs:</a:t>
            </a:r>
          </a:p>
          <a:p>
            <a:pPr lvl="5"/>
            <a:endParaRPr lang="en-US" dirty="0" smtClean="0"/>
          </a:p>
          <a:p>
            <a:pPr lvl="1"/>
            <a:r>
              <a:rPr lang="en-US" dirty="0" smtClean="0"/>
              <a:t>username</a:t>
            </a:r>
          </a:p>
          <a:p>
            <a:pPr lvl="1"/>
            <a:r>
              <a:rPr lang="en-US" dirty="0" smtClean="0"/>
              <a:t>password</a:t>
            </a:r>
          </a:p>
          <a:p>
            <a:pPr lvl="1"/>
            <a:r>
              <a:rPr lang="en-US" dirty="0" smtClean="0"/>
              <a:t>password help</a:t>
            </a:r>
          </a:p>
          <a:p>
            <a:pPr lvl="1"/>
            <a:r>
              <a:rPr lang="en-US" dirty="0" smtClean="0"/>
              <a:t>command button</a:t>
            </a:r>
          </a:p>
          <a:p>
            <a:pPr lvl="1"/>
            <a:r>
              <a:rPr lang="en-US" dirty="0" smtClean="0"/>
              <a:t>option to register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httpatomoreillycomsourceoreillyimages2021799.p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6" y="1325903"/>
            <a:ext cx="4754828" cy="4169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49049" y="5532097"/>
            <a:ext cx="3012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Remember the Milk for Android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49414" y="5532097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/>
              <a:t>Groupon</a:t>
            </a:r>
            <a:r>
              <a:rPr lang="en-US" dirty="0"/>
              <a:t> </a:t>
            </a:r>
            <a:r>
              <a:rPr lang="en-US" dirty="0" smtClean="0"/>
              <a:t>for iOS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6463" y="6259139"/>
            <a:ext cx="19030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Design Pattern Gallery, 2</a:t>
            </a:r>
            <a:r>
              <a:rPr lang="en-US" sz="8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ed.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Theresa Neil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266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34985</TotalTime>
  <Words>1882</Words>
  <Application>Microsoft Macintosh PowerPoint</Application>
  <PresentationFormat>On-screen Show (4:3)</PresentationFormat>
  <Paragraphs>508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Quadrant</vt:lpstr>
      <vt:lpstr>CS 235: User Interface Design April 7 Class Meeting</vt:lpstr>
      <vt:lpstr>Unofficial Field Trip</vt:lpstr>
      <vt:lpstr>Unofficial Field Trip</vt:lpstr>
      <vt:lpstr>Unofficial Field Trip</vt:lpstr>
      <vt:lpstr>Unofficial Field Trip</vt:lpstr>
      <vt:lpstr>Some Sources of Data for Visualization</vt:lpstr>
      <vt:lpstr>Forms</vt:lpstr>
      <vt:lpstr>Form Abandonment</vt:lpstr>
      <vt:lpstr>Sign In</vt:lpstr>
      <vt:lpstr>Sign In, cont’d</vt:lpstr>
      <vt:lpstr>Sign In, cont’d</vt:lpstr>
      <vt:lpstr>Registration</vt:lpstr>
      <vt:lpstr>Registration, cont’d</vt:lpstr>
      <vt:lpstr>Registration, cont’d</vt:lpstr>
      <vt:lpstr>Registration, cont’d</vt:lpstr>
      <vt:lpstr>Registration, cont’d</vt:lpstr>
      <vt:lpstr>Registration, cont’d</vt:lpstr>
      <vt:lpstr>Multi-Step</vt:lpstr>
      <vt:lpstr>Multi-Step, cont’d</vt:lpstr>
      <vt:lpstr>Multi-Step, cont’d</vt:lpstr>
      <vt:lpstr>Checkout</vt:lpstr>
      <vt:lpstr>Checkout, cont’d</vt:lpstr>
      <vt:lpstr>Checkout, cont’d</vt:lpstr>
      <vt:lpstr>Checkout, cont’d</vt:lpstr>
      <vt:lpstr>Checkout, cont’d</vt:lpstr>
      <vt:lpstr>Checkout, cont’d</vt:lpstr>
      <vt:lpstr>Checkout, cont’d</vt:lpstr>
      <vt:lpstr>Checkout, cont’d</vt:lpstr>
      <vt:lpstr>Calculator Forms</vt:lpstr>
      <vt:lpstr>Calculator Forms, cont’d</vt:lpstr>
      <vt:lpstr>Search Forms</vt:lpstr>
      <vt:lpstr>Search Forms, cont’d</vt:lpstr>
      <vt:lpstr>Search Forms, cont’d</vt:lpstr>
      <vt:lpstr>Long Forms</vt:lpstr>
      <vt:lpstr>Long Form Guidelines: iOS</vt:lpstr>
      <vt:lpstr>Long Form Guidelines: Android</vt:lpstr>
      <vt:lpstr>Long Form Guidelines: Windows Phone</vt:lpstr>
      <vt:lpstr>Anti-Patterns</vt:lpstr>
      <vt:lpstr>Anti-Pattern: Novel Notions </vt:lpstr>
      <vt:lpstr>Anti-Pattern: Skeuomorphic Cuteness</vt:lpstr>
      <vt:lpstr>Anti-Pattern: Nonstandard Navigation</vt:lpstr>
      <vt:lpstr>Anti-Pattern: Needless Complexity</vt:lpstr>
      <vt:lpstr>Anti-Pattern: Needless Complexity, cont’d</vt:lpstr>
      <vt:lpstr>Anti-Pattern: Bad Navigation Controls</vt:lpstr>
      <vt:lpstr>Anti-Pattern: Bad Navigation Controls, cont’d</vt:lpstr>
      <vt:lpstr>Anti-Pattern: Hidden Controls</vt:lpstr>
      <vt:lpstr>Anti-Pattern: Mental Model Mismatch</vt:lpstr>
      <vt:lpstr>Anti-Pattern: Idiot Boxes</vt:lpstr>
      <vt:lpstr>Anti-Pattern: Idiot Boxes, cont’d</vt:lpstr>
      <vt:lpstr>Anti-Pattern: Chart Junk</vt:lpstr>
      <vt:lpstr>Anti-Pattern: Chart Junk, cont’d</vt:lpstr>
      <vt:lpstr>Anti-Pattern: Chart Junk, cont’d</vt:lpstr>
      <vt:lpstr>Anti-Pattern: Chart Junk, cont’d</vt:lpstr>
      <vt:lpstr>Anti-Pattern: Chart Junk, cont’d</vt:lpstr>
      <vt:lpstr>Anti-Pattern: Too Many Buttons</vt:lpstr>
      <vt:lpstr>Anti-Pattern: Too Many Buttons, cont’d</vt:lpstr>
      <vt:lpstr>Anti-Pattern: Poor Platform Porting</vt:lpstr>
    </vt:vector>
  </TitlesOfParts>
  <Manager/>
  <Company>San Jose State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235: User Interface Design</dc:title>
  <dc:subject/>
  <dc:creator>Ronald Mak</dc:creator>
  <cp:keywords/>
  <dc:description/>
  <cp:lastModifiedBy>Ronald Mak</cp:lastModifiedBy>
  <cp:revision>436</cp:revision>
  <dcterms:created xsi:type="dcterms:W3CDTF">2008-01-12T03:52:55Z</dcterms:created>
  <dcterms:modified xsi:type="dcterms:W3CDTF">2015-04-07T21:28:48Z</dcterms:modified>
  <cp:category/>
</cp:coreProperties>
</file>